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4"/>
  </p:sldMasterIdLst>
  <p:notesMasterIdLst>
    <p:notesMasterId r:id="rId13"/>
  </p:notesMasterIdLst>
  <p:handoutMasterIdLst>
    <p:handoutMasterId r:id="rId14"/>
  </p:handoutMasterIdLst>
  <p:sldIdLst>
    <p:sldId id="256" r:id="rId5"/>
    <p:sldId id="265" r:id="rId6"/>
    <p:sldId id="258" r:id="rId7"/>
    <p:sldId id="266" r:id="rId8"/>
    <p:sldId id="259" r:id="rId9"/>
    <p:sldId id="260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5E0"/>
    <a:srgbClr val="2D2D2E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38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9B3372-74CF-4E21-A4D4-286B22AA5A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3762BE-D43C-49F5-99A5-BF49C69592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5766F-5EC0-4797-B4D1-777FCB005B11}" type="datetimeFigureOut">
              <a:rPr lang="en-US" smtClean="0"/>
              <a:t>7/6/2023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9E452-9BCA-4AF5-9A9C-233BF410EA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F9F63-CE4F-44E2-A07D-7E654DE9F5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AC76B-F5B1-4D6E-BACD-2A80744AC9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45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4B5EC-152C-4627-80C0-63B10D5574EF}" type="datetimeFigureOut">
              <a:rPr lang="en-US" smtClean="0"/>
              <a:t>7/6/2023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EE60E-651F-40CC-AD73-C00F10CE4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41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7/6/2023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5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28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54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5272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605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6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5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0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0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7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1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054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2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14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0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25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87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10" Type="http://schemas.openxmlformats.org/officeDocument/2006/relationships/image" Target="../media/image7.png"/><Relationship Id="rId4" Type="http://schemas.openxmlformats.org/officeDocument/2006/relationships/image" Target="../media/image10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jpeg"/><Relationship Id="rId7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5.jpe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7.jpeg"/><Relationship Id="rId7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10134344" cy="2387600"/>
          </a:xfrm>
        </p:spPr>
        <p:txBody>
          <a:bodyPr>
            <a:normAutofit/>
          </a:bodyPr>
          <a:lstStyle/>
          <a:p>
            <a:pPr algn="ctr"/>
            <a:r>
              <a:rPr lang="en-US" sz="360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Synthetic Genomics Data Generation And Evaluation For The Use Case Of Benchmarking Somatic Variant Calling Algorithms</a:t>
            </a:r>
            <a:endParaRPr lang="en-US" sz="3600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78725B-6E40-4D82-B375-7831D81C2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7809" y="3947201"/>
            <a:ext cx="8791575" cy="1655762"/>
          </a:xfrm>
        </p:spPr>
        <p:txBody>
          <a:bodyPr>
            <a:normAutofit/>
          </a:bodyPr>
          <a:lstStyle/>
          <a:p>
            <a:pPr algn="ctr"/>
            <a:r>
              <a:rPr lang="en-US" sz="2400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</a:t>
            </a:r>
            <a:r>
              <a:rPr lang="en-US" sz="2400" cap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tyliani</a:t>
            </a:r>
            <a:r>
              <a:rPr lang="en-US" sz="24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– Christina </a:t>
            </a:r>
            <a:r>
              <a:rPr lang="en-US" sz="2400" cap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Fragkouli</a:t>
            </a:r>
            <a:endParaRPr lang="en-US" sz="2400" cap="non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PhD Candidate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98347" y="5972164"/>
            <a:ext cx="9811272" cy="803456"/>
            <a:chOff x="2331299" y="5972164"/>
            <a:chExt cx="9811272" cy="803456"/>
          </a:xfrm>
        </p:grpSpPr>
        <p:grpSp>
          <p:nvGrpSpPr>
            <p:cNvPr id="12" name="Group 11"/>
            <p:cNvGrpSpPr/>
            <p:nvPr/>
          </p:nvGrpSpPr>
          <p:grpSpPr>
            <a:xfrm>
              <a:off x="2331299" y="5972164"/>
              <a:ext cx="7215026" cy="803456"/>
              <a:chOff x="2823338" y="5928065"/>
              <a:chExt cx="8350791" cy="92993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05299" y="6045558"/>
                <a:ext cx="2468830" cy="694948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76263" y="6030982"/>
                <a:ext cx="1433296" cy="724103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3592" y="5928065"/>
                <a:ext cx="2479026" cy="929935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3338" y="5978422"/>
                <a:ext cx="1664045" cy="829221"/>
              </a:xfrm>
              <a:prstGeom prst="rect">
                <a:avLst/>
              </a:prstGeom>
            </p:spPr>
          </p:pic>
        </p:grp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2486" y="6111120"/>
              <a:ext cx="2460085" cy="525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6727" y="1744032"/>
            <a:ext cx="9905999" cy="2622026"/>
          </a:xfrm>
        </p:spPr>
        <p:txBody>
          <a:bodyPr/>
          <a:lstStyle/>
          <a:p>
            <a:r>
              <a:rPr lang="en-US" u="sng" dirty="0" smtClean="0">
                <a:latin typeface="Arial" panose="020B0604020202020204" pitchFamily="34" charset="0"/>
                <a:cs typeface="Arial" panose="020B0604020202020204" pitchFamily="34" charset="0"/>
              </a:rPr>
              <a:t>Variant calling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plays an important in identifying genetic lesions.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case of variants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low frequency (≤10</a:t>
            </a:r>
            <a:r>
              <a:rPr lang="en-US" u="sng" dirty="0" smtClean="0">
                <a:latin typeface="Arial" panose="020B0604020202020204" pitchFamily="34" charset="0"/>
                <a:cs typeface="Arial" panose="020B0604020202020204" pitchFamily="34" charset="0"/>
              </a:rPr>
              <a:t>%)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identification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becomes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more challenging.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challenge that rises is the absence of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u="sng" dirty="0" smtClean="0">
                <a:latin typeface="Arial" panose="020B0604020202020204" pitchFamily="34" charset="0"/>
                <a:cs typeface="Arial" panose="020B0604020202020204" pitchFamily="34" charset="0"/>
              </a:rPr>
              <a:t>ground truth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reliable and consistent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identification and benchmarking.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 txBox="1">
            <a:spLocks/>
          </p:cNvSpPr>
          <p:nvPr/>
        </p:nvSpPr>
        <p:spPr>
          <a:xfrm>
            <a:off x="1232555" y="133822"/>
            <a:ext cx="10134344" cy="772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441454" y="5972164"/>
            <a:ext cx="9811272" cy="803456"/>
            <a:chOff x="2331299" y="5972164"/>
            <a:chExt cx="9811272" cy="803456"/>
          </a:xfrm>
        </p:grpSpPr>
        <p:grpSp>
          <p:nvGrpSpPr>
            <p:cNvPr id="12" name="Group 11"/>
            <p:cNvGrpSpPr/>
            <p:nvPr/>
          </p:nvGrpSpPr>
          <p:grpSpPr>
            <a:xfrm>
              <a:off x="2331299" y="5972164"/>
              <a:ext cx="7215026" cy="803456"/>
              <a:chOff x="2823338" y="5928065"/>
              <a:chExt cx="8350791" cy="929935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05299" y="6045558"/>
                <a:ext cx="2468830" cy="69494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76263" y="6030982"/>
                <a:ext cx="1433296" cy="724103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3592" y="5928065"/>
                <a:ext cx="2479026" cy="929935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3338" y="5978422"/>
                <a:ext cx="1664045" cy="829221"/>
              </a:xfrm>
              <a:prstGeom prst="rect">
                <a:avLst/>
              </a:prstGeom>
            </p:spPr>
          </p:pic>
        </p:grp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2486" y="6111120"/>
              <a:ext cx="2460085" cy="525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2997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 txBox="1">
            <a:spLocks/>
          </p:cNvSpPr>
          <p:nvPr/>
        </p:nvSpPr>
        <p:spPr>
          <a:xfrm>
            <a:off x="1232555" y="133822"/>
            <a:ext cx="10134344" cy="772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Synthetic </a:t>
            </a:r>
            <a:r>
              <a:rPr lang="el-G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Gold Standard</a:t>
            </a:r>
            <a:r>
              <a:rPr lang="el-G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Dataset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Generation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4" t="2061" r="22448" b="49644"/>
          <a:stretch/>
        </p:blipFill>
        <p:spPr>
          <a:xfrm>
            <a:off x="5562441" y="906162"/>
            <a:ext cx="1474573" cy="5766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6004"/>
          <a:stretch/>
        </p:blipFill>
        <p:spPr>
          <a:xfrm>
            <a:off x="5871042" y="1836387"/>
            <a:ext cx="857370" cy="22386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6295608" y="1484176"/>
            <a:ext cx="8238" cy="3604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50" y="2002057"/>
            <a:ext cx="1825307" cy="1741413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>
            <a:off x="6299727" y="2053477"/>
            <a:ext cx="0" cy="673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4262605" y="2727245"/>
            <a:ext cx="2060958" cy="12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5" t="1856" r="2504" b="2245"/>
          <a:stretch/>
        </p:blipFill>
        <p:spPr>
          <a:xfrm>
            <a:off x="8155337" y="1617044"/>
            <a:ext cx="1814681" cy="2107933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1415381" y="3905179"/>
            <a:ext cx="270164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500 coverage</a:t>
            </a:r>
          </a:p>
          <a:p>
            <a:pPr algn="ctr"/>
            <a:endParaRPr lang="en-US" sz="1600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“Gold Standard” Variants of</a:t>
            </a:r>
          </a:p>
          <a:p>
            <a:pPr algn="ctr"/>
            <a:r>
              <a:rPr lang="en-US" sz="1600" i="1" u="sng" dirty="0">
                <a:latin typeface="Arial" panose="020B0604020202020204" pitchFamily="34" charset="0"/>
                <a:cs typeface="Arial" panose="020B0604020202020204" pitchFamily="34" charset="0"/>
              </a:rPr>
              <a:t>100%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Allele </a:t>
            </a:r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Frequency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7711855" y="3905179"/>
            <a:ext cx="270164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x5000 coverage</a:t>
            </a:r>
          </a:p>
          <a:p>
            <a:pPr algn="ctr"/>
            <a:endParaRPr lang="en-US" sz="1600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“Gold Standard” Variants of</a:t>
            </a:r>
          </a:p>
          <a:p>
            <a:pPr algn="ctr"/>
            <a:r>
              <a:rPr lang="en-US" sz="1600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10%</a:t>
            </a:r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Allele </a:t>
            </a:r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Frequency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4331368" y="3294268"/>
            <a:ext cx="32148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4331368" y="4659453"/>
            <a:ext cx="32148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1441454" y="5972164"/>
            <a:ext cx="9811272" cy="803456"/>
            <a:chOff x="2331299" y="5972164"/>
            <a:chExt cx="9811272" cy="803456"/>
          </a:xfrm>
        </p:grpSpPr>
        <p:grpSp>
          <p:nvGrpSpPr>
            <p:cNvPr id="21" name="Group 20"/>
            <p:cNvGrpSpPr/>
            <p:nvPr/>
          </p:nvGrpSpPr>
          <p:grpSpPr>
            <a:xfrm>
              <a:off x="2331299" y="5972164"/>
              <a:ext cx="7215026" cy="803456"/>
              <a:chOff x="2823338" y="5928065"/>
              <a:chExt cx="8350791" cy="929935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05299" y="6045558"/>
                <a:ext cx="2468830" cy="694948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76263" y="6030982"/>
                <a:ext cx="1433296" cy="724103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3592" y="5928065"/>
                <a:ext cx="2479026" cy="929935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3338" y="5978422"/>
                <a:ext cx="1664045" cy="829221"/>
              </a:xfrm>
              <a:prstGeom prst="rect">
                <a:avLst/>
              </a:prstGeom>
            </p:spPr>
          </p:pic>
        </p:grp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2486" y="6111120"/>
              <a:ext cx="2460085" cy="525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6873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 txBox="1">
            <a:spLocks/>
          </p:cNvSpPr>
          <p:nvPr/>
        </p:nvSpPr>
        <p:spPr>
          <a:xfrm>
            <a:off x="1232555" y="133822"/>
            <a:ext cx="10134344" cy="772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Comparing Algorithms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790702" y="983095"/>
            <a:ext cx="10576197" cy="4629258"/>
            <a:chOff x="790702" y="1320849"/>
            <a:chExt cx="10576197" cy="4629258"/>
          </a:xfrm>
        </p:grpSpPr>
        <p:grpSp>
          <p:nvGrpSpPr>
            <p:cNvPr id="25" name="Group 24"/>
            <p:cNvGrpSpPr/>
            <p:nvPr/>
          </p:nvGrpSpPr>
          <p:grpSpPr>
            <a:xfrm>
              <a:off x="790702" y="1321681"/>
              <a:ext cx="3850196" cy="4628426"/>
              <a:chOff x="790702" y="1321681"/>
              <a:chExt cx="3850196" cy="4628426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1800221" y="2210606"/>
                <a:ext cx="1814681" cy="3739501"/>
                <a:chOff x="1620628" y="983164"/>
                <a:chExt cx="1814681" cy="3739501"/>
              </a:xfrm>
            </p:grpSpPr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004" t="2061" r="22448" b="49644"/>
                <a:stretch/>
              </p:blipFill>
              <p:spPr>
                <a:xfrm>
                  <a:off x="1770088" y="983164"/>
                  <a:ext cx="1474573" cy="576648"/>
                </a:xfrm>
                <a:prstGeom prst="rect">
                  <a:avLst/>
                </a:prstGeom>
              </p:spPr>
            </p:pic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6004"/>
                <a:stretch/>
              </p:blipFill>
              <p:spPr>
                <a:xfrm>
                  <a:off x="2103403" y="1928562"/>
                  <a:ext cx="857370" cy="223860"/>
                </a:xfrm>
                <a:prstGeom prst="rect">
                  <a:avLst/>
                </a:prstGeom>
              </p:spPr>
            </p:pic>
            <p:cxnSp>
              <p:nvCxnSpPr>
                <p:cNvPr id="7" name="Straight Arrow Connector 6"/>
                <p:cNvCxnSpPr/>
                <p:nvPr/>
              </p:nvCxnSpPr>
              <p:spPr>
                <a:xfrm>
                  <a:off x="2519731" y="1536464"/>
                  <a:ext cx="8238" cy="360449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Arrow Connector 7"/>
                <p:cNvCxnSpPr/>
                <p:nvPr/>
              </p:nvCxnSpPr>
              <p:spPr>
                <a:xfrm>
                  <a:off x="2527969" y="2217111"/>
                  <a:ext cx="8238" cy="360449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55" t="1856" r="2504" b="2245"/>
                <a:stretch/>
              </p:blipFill>
              <p:spPr>
                <a:xfrm>
                  <a:off x="1620628" y="2614732"/>
                  <a:ext cx="1814681" cy="2107933"/>
                </a:xfrm>
                <a:prstGeom prst="rect">
                  <a:avLst/>
                </a:prstGeom>
              </p:spPr>
            </p:pic>
          </p:grpSp>
          <p:sp>
            <p:nvSpPr>
              <p:cNvPr id="12" name="Rectangle 11"/>
              <p:cNvSpPr/>
              <p:nvPr/>
            </p:nvSpPr>
            <p:spPr>
              <a:xfrm>
                <a:off x="790702" y="1321681"/>
                <a:ext cx="385019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In-</a:t>
                </a:r>
                <a:r>
                  <a:rPr lang="en-US" sz="1600" i="1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silico</a:t>
                </a:r>
                <a:r>
                  <a:rPr lang="en-US" sz="1600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generated dataset that contains «Ground </a:t>
                </a:r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Truth» SNIPs and INDELs 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5745911" y="3196269"/>
              <a:ext cx="1107632" cy="1029964"/>
              <a:chOff x="5788271" y="3338279"/>
              <a:chExt cx="497356" cy="440476"/>
            </a:xfrm>
          </p:grpSpPr>
          <p:sp>
            <p:nvSpPr>
              <p:cNvPr id="14" name="Flowchart: Connector 13"/>
              <p:cNvSpPr/>
              <p:nvPr/>
            </p:nvSpPr>
            <p:spPr>
              <a:xfrm>
                <a:off x="5788271" y="3338279"/>
                <a:ext cx="497356" cy="440476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5793083" y="3381002"/>
                <a:ext cx="49254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800" dirty="0" smtClean="0">
                    <a:solidFill>
                      <a:schemeClr val="accent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VS</a:t>
                </a:r>
                <a:endParaRPr lang="en-US" sz="48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8449838" y="1320849"/>
              <a:ext cx="2917061" cy="3122893"/>
              <a:chOff x="8449838" y="1320849"/>
              <a:chExt cx="2917061" cy="3122893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9177638" y="2977082"/>
                <a:ext cx="2189261" cy="1466660"/>
                <a:chOff x="7852661" y="3309124"/>
                <a:chExt cx="1841270" cy="1354730"/>
              </a:xfrm>
            </p:grpSpPr>
            <p:pic>
              <p:nvPicPr>
                <p:cNvPr id="2" name="Picture 1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52661" y="3309124"/>
                  <a:ext cx="1841270" cy="609524"/>
                </a:xfrm>
                <a:prstGeom prst="rect">
                  <a:avLst/>
                </a:prstGeom>
              </p:spPr>
            </p:pic>
            <p:sp>
              <p:nvSpPr>
                <p:cNvPr id="16" name="Rounded Rectangle 15"/>
                <p:cNvSpPr/>
                <p:nvPr/>
              </p:nvSpPr>
              <p:spPr>
                <a:xfrm>
                  <a:off x="7852661" y="4108195"/>
                  <a:ext cx="1841270" cy="555659"/>
                </a:xfrm>
                <a:prstGeom prst="roundRect">
                  <a:avLst/>
                </a:prstGeom>
                <a:solidFill>
                  <a:srgbClr val="2D2D2E"/>
                </a:solidFill>
                <a:ln>
                  <a:solidFill>
                    <a:srgbClr val="00B5E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 smtClean="0">
                      <a:solidFill>
                        <a:schemeClr val="tx1">
                          <a:lumMod val="95000"/>
                        </a:schemeClr>
                      </a:solidFill>
                    </a:rPr>
                    <a:t>Mutect2</a:t>
                  </a:r>
                  <a:endParaRPr lang="el-GR" sz="2800" b="1" dirty="0">
                    <a:solidFill>
                      <a:schemeClr val="tx1">
                        <a:lumMod val="95000"/>
                      </a:schemeClr>
                    </a:solidFill>
                  </a:endParaRPr>
                </a:p>
              </p:txBody>
            </p:sp>
          </p:grpSp>
          <p:sp>
            <p:nvSpPr>
              <p:cNvPr id="19" name="Rectangle 18"/>
              <p:cNvSpPr/>
              <p:nvPr/>
            </p:nvSpPr>
            <p:spPr>
              <a:xfrm>
                <a:off x="8449838" y="1320849"/>
                <a:ext cx="2917061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Results from GATK somatic variant calling algorithm</a:t>
                </a:r>
                <a:endParaRPr lang="en-US" sz="1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1441454" y="5972164"/>
            <a:ext cx="9811272" cy="803456"/>
            <a:chOff x="2331299" y="5972164"/>
            <a:chExt cx="9811272" cy="803456"/>
          </a:xfrm>
        </p:grpSpPr>
        <p:grpSp>
          <p:nvGrpSpPr>
            <p:cNvPr id="29" name="Group 28"/>
            <p:cNvGrpSpPr/>
            <p:nvPr/>
          </p:nvGrpSpPr>
          <p:grpSpPr>
            <a:xfrm>
              <a:off x="2331299" y="5972164"/>
              <a:ext cx="7215026" cy="803456"/>
              <a:chOff x="2823338" y="5928065"/>
              <a:chExt cx="8350791" cy="929935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05299" y="6045558"/>
                <a:ext cx="2468830" cy="694948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76263" y="6030982"/>
                <a:ext cx="1433296" cy="724103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3592" y="5928065"/>
                <a:ext cx="2479026" cy="929935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3338" y="5978422"/>
                <a:ext cx="1664045" cy="829221"/>
              </a:xfrm>
              <a:prstGeom prst="rect">
                <a:avLst/>
              </a:prstGeom>
            </p:spPr>
          </p:pic>
        </p:grp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2486" y="6111120"/>
              <a:ext cx="2460085" cy="525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2372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 txBox="1">
            <a:spLocks/>
          </p:cNvSpPr>
          <p:nvPr/>
        </p:nvSpPr>
        <p:spPr>
          <a:xfrm>
            <a:off x="1232555" y="133822"/>
            <a:ext cx="10134344" cy="772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Benchmarking GATK-Mutect2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 txBox="1">
            <a:spLocks/>
          </p:cNvSpPr>
          <p:nvPr/>
        </p:nvSpPr>
        <p:spPr>
          <a:xfrm>
            <a:off x="791830" y="4987238"/>
            <a:ext cx="10134344" cy="772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1200" i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91830" y="4156241"/>
            <a:ext cx="27016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Down-sampling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of coverage of «Ground Truth» </a:t>
            </a:r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Variants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91831" y="1114028"/>
            <a:ext cx="5790042" cy="2956105"/>
            <a:chOff x="1381413" y="1034388"/>
            <a:chExt cx="8447899" cy="395004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413" y="1034388"/>
              <a:ext cx="3941805" cy="394180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7507" y="1042626"/>
              <a:ext cx="3941805" cy="3941805"/>
            </a:xfrm>
            <a:prstGeom prst="rect">
              <a:avLst/>
            </a:prstGeom>
          </p:spPr>
        </p:pic>
      </p:grpSp>
      <p:sp>
        <p:nvSpPr>
          <p:cNvPr id="20" name="Rectangle 19"/>
          <p:cNvSpPr/>
          <p:nvPr/>
        </p:nvSpPr>
        <p:spPr>
          <a:xfrm>
            <a:off x="3880229" y="4122714"/>
            <a:ext cx="27016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Differences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in AF of «Ground Truth» </a:t>
            </a:r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Variants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499" y="1120193"/>
            <a:ext cx="4507285" cy="3756071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6930499" y="4962371"/>
            <a:ext cx="45072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Variance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in AF Density plots of «Ground Truth» Variants per DNA </a:t>
            </a:r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Base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441454" y="5972164"/>
            <a:ext cx="9811272" cy="803456"/>
            <a:chOff x="2331299" y="5972164"/>
            <a:chExt cx="9811272" cy="803456"/>
          </a:xfrm>
        </p:grpSpPr>
        <p:grpSp>
          <p:nvGrpSpPr>
            <p:cNvPr id="23" name="Group 22"/>
            <p:cNvGrpSpPr/>
            <p:nvPr/>
          </p:nvGrpSpPr>
          <p:grpSpPr>
            <a:xfrm>
              <a:off x="2331299" y="5972164"/>
              <a:ext cx="7215026" cy="803456"/>
              <a:chOff x="2823338" y="5928065"/>
              <a:chExt cx="8350791" cy="929935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05299" y="6045558"/>
                <a:ext cx="2468830" cy="694948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76263" y="6030982"/>
                <a:ext cx="1433296" cy="724103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3592" y="5928065"/>
                <a:ext cx="2479026" cy="929935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3338" y="5978422"/>
                <a:ext cx="1664045" cy="829221"/>
              </a:xfrm>
              <a:prstGeom prst="rect">
                <a:avLst/>
              </a:prstGeom>
            </p:spPr>
          </p:pic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2486" y="6111120"/>
              <a:ext cx="2460085" cy="525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2331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 txBox="1">
            <a:spLocks/>
          </p:cNvSpPr>
          <p:nvPr/>
        </p:nvSpPr>
        <p:spPr>
          <a:xfrm>
            <a:off x="1232555" y="133822"/>
            <a:ext cx="10134344" cy="772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Benchmarking GATK-Mutect2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555" y="1587070"/>
            <a:ext cx="5438519" cy="271926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 txBox="1">
            <a:spLocks/>
          </p:cNvSpPr>
          <p:nvPr/>
        </p:nvSpPr>
        <p:spPr>
          <a:xfrm>
            <a:off x="791830" y="4987238"/>
            <a:ext cx="10134344" cy="772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1200" i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32555" y="4477507"/>
            <a:ext cx="54385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Divergence in the identification of SNIPs and their AF of «Ground Truth» Variants 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20" b="15812"/>
          <a:stretch/>
        </p:blipFill>
        <p:spPr>
          <a:xfrm>
            <a:off x="7063272" y="1586297"/>
            <a:ext cx="3949599" cy="272003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063272" y="4495353"/>
            <a:ext cx="39495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Venn plot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of the Overall </a:t>
            </a:r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Variants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441454" y="5972164"/>
            <a:ext cx="9811272" cy="803456"/>
            <a:chOff x="2331299" y="5972164"/>
            <a:chExt cx="9811272" cy="803456"/>
          </a:xfrm>
        </p:grpSpPr>
        <p:grpSp>
          <p:nvGrpSpPr>
            <p:cNvPr id="21" name="Group 20"/>
            <p:cNvGrpSpPr/>
            <p:nvPr/>
          </p:nvGrpSpPr>
          <p:grpSpPr>
            <a:xfrm>
              <a:off x="2331299" y="5972164"/>
              <a:ext cx="7215026" cy="803456"/>
              <a:chOff x="2823338" y="5928065"/>
              <a:chExt cx="8350791" cy="929935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05299" y="6045558"/>
                <a:ext cx="2468830" cy="694948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76263" y="6030982"/>
                <a:ext cx="1433296" cy="724103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3592" y="5928065"/>
                <a:ext cx="2479026" cy="929935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3338" y="5978422"/>
                <a:ext cx="1664045" cy="829221"/>
              </a:xfrm>
              <a:prstGeom prst="rect">
                <a:avLst/>
              </a:prstGeom>
            </p:spPr>
          </p:pic>
        </p:grp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2486" y="6111120"/>
              <a:ext cx="2460085" cy="525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2406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 txBox="1">
            <a:spLocks/>
          </p:cNvSpPr>
          <p:nvPr/>
        </p:nvSpPr>
        <p:spPr>
          <a:xfrm>
            <a:off x="791830" y="4987238"/>
            <a:ext cx="10134344" cy="772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1200" i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1776057" y="181232"/>
            <a:ext cx="4219757" cy="5414349"/>
          </a:xfrm>
          <a:prstGeom prst="roundRect">
            <a:avLst/>
          </a:prstGeom>
          <a:solidFill>
            <a:srgbClr val="90A9AD"/>
          </a:solidFill>
          <a:ln>
            <a:solidFill>
              <a:srgbClr val="90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601804" y="417242"/>
            <a:ext cx="2568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Highlights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851753" y="1037123"/>
            <a:ext cx="414406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Generation of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synthetic genomics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data based on </a:t>
            </a:r>
            <a:r>
              <a:rPr lang="en-US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TP53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gene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Define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«Ground Truth»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SNIPs and INDELs in order to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somatic variant callers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Investigate the impact of variant callers in variants at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low frequencies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 rot="10800000">
            <a:off x="6521052" y="181233"/>
            <a:ext cx="4219757" cy="5414350"/>
          </a:xfrm>
          <a:prstGeom prst="roundRect">
            <a:avLst/>
          </a:prstGeom>
          <a:solidFill>
            <a:srgbClr val="90A9AD"/>
          </a:solidFill>
          <a:ln>
            <a:solidFill>
              <a:srgbClr val="90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54466" y="417242"/>
            <a:ext cx="3952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 learn more about our work please visit</a:t>
            </a:r>
          </a:p>
        </p:txBody>
      </p:sp>
      <p:sp>
        <p:nvSpPr>
          <p:cNvPr id="7" name="Striped Right Arrow 6"/>
          <p:cNvSpPr/>
          <p:nvPr/>
        </p:nvSpPr>
        <p:spPr>
          <a:xfrm rot="5400000">
            <a:off x="7782433" y="1872849"/>
            <a:ext cx="1696994" cy="1029730"/>
          </a:xfrm>
          <a:prstGeom prst="strip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507" y="3425234"/>
            <a:ext cx="1752845" cy="1848108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1441454" y="5972164"/>
            <a:ext cx="9811272" cy="803456"/>
            <a:chOff x="2331299" y="5972164"/>
            <a:chExt cx="9811272" cy="803456"/>
          </a:xfrm>
        </p:grpSpPr>
        <p:grpSp>
          <p:nvGrpSpPr>
            <p:cNvPr id="23" name="Group 22"/>
            <p:cNvGrpSpPr/>
            <p:nvPr/>
          </p:nvGrpSpPr>
          <p:grpSpPr>
            <a:xfrm>
              <a:off x="2331299" y="5972164"/>
              <a:ext cx="7215026" cy="803456"/>
              <a:chOff x="2823338" y="5928065"/>
              <a:chExt cx="8350791" cy="929935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05299" y="6045558"/>
                <a:ext cx="2468830" cy="694948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76263" y="6030982"/>
                <a:ext cx="1433296" cy="724103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3592" y="5928065"/>
                <a:ext cx="2479026" cy="929935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3338" y="5978422"/>
                <a:ext cx="1664045" cy="829221"/>
              </a:xfrm>
              <a:prstGeom prst="rect">
                <a:avLst/>
              </a:prstGeom>
            </p:spPr>
          </p:pic>
        </p:grp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2486" y="6111120"/>
              <a:ext cx="2460085" cy="525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55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569" y="23859"/>
            <a:ext cx="4168346" cy="588004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6862118" y="149518"/>
            <a:ext cx="4340779" cy="5569631"/>
            <a:chOff x="241075" y="6455382"/>
            <a:chExt cx="7231499" cy="8492537"/>
          </a:xfrm>
        </p:grpSpPr>
        <p:sp>
          <p:nvSpPr>
            <p:cNvPr id="22" name="Rounded Rectangle 21"/>
            <p:cNvSpPr/>
            <p:nvPr/>
          </p:nvSpPr>
          <p:spPr>
            <a:xfrm rot="10800000">
              <a:off x="241077" y="6455382"/>
              <a:ext cx="7231497" cy="8492537"/>
            </a:xfrm>
            <a:prstGeom prst="roundRect">
              <a:avLst/>
            </a:prstGeom>
            <a:solidFill>
              <a:srgbClr val="90A9AD"/>
            </a:solidFill>
            <a:ln>
              <a:solidFill>
                <a:srgbClr val="90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sz="4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148224" y="7239711"/>
              <a:ext cx="5417200" cy="8916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Come say Hi :)</a:t>
              </a:r>
              <a:endPara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41075" y="8915702"/>
              <a:ext cx="7231499" cy="53969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Monday 24</a:t>
              </a:r>
              <a:r>
                <a:rPr lang="en-US" sz="3200" baseline="300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r>
                <a:rPr lang="en-US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 of July</a:t>
              </a:r>
            </a:p>
            <a:p>
              <a:pPr algn="ctr"/>
              <a:r>
                <a:rPr lang="en-US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en-US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Poster Session A</a:t>
              </a:r>
            </a:p>
            <a:p>
              <a:pPr algn="ctr"/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Track: BOSC</a:t>
              </a:r>
            </a:p>
            <a:p>
              <a:pPr algn="ctr"/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Poster: A-102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41454" y="5972164"/>
            <a:ext cx="9811272" cy="803456"/>
            <a:chOff x="2331299" y="5972164"/>
            <a:chExt cx="9811272" cy="803456"/>
          </a:xfrm>
        </p:grpSpPr>
        <p:grpSp>
          <p:nvGrpSpPr>
            <p:cNvPr id="13" name="Group 12"/>
            <p:cNvGrpSpPr/>
            <p:nvPr/>
          </p:nvGrpSpPr>
          <p:grpSpPr>
            <a:xfrm>
              <a:off x="2331299" y="5972164"/>
              <a:ext cx="7215026" cy="803456"/>
              <a:chOff x="2823338" y="5928065"/>
              <a:chExt cx="8350791" cy="929935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05299" y="6045558"/>
                <a:ext cx="2468830" cy="694948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76263" y="6030982"/>
                <a:ext cx="1433296" cy="724103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3592" y="5928065"/>
                <a:ext cx="2479026" cy="929935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3338" y="5978422"/>
                <a:ext cx="1664045" cy="829221"/>
              </a:xfrm>
              <a:prstGeom prst="rect">
                <a:avLst/>
              </a:prstGeom>
            </p:spPr>
          </p:pic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2486" y="6111120"/>
              <a:ext cx="2460085" cy="525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16708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7815013_Problem-solution cycle_RVA_v3" id="{20834410-FC37-46AC-ACB7-FB202F8C4BA9}" vid="{1ED24379-BFF7-4E2F-B7EC-A47C906E21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866CFD-F94E-4AE5-ACEA-86FEC0F48A10}">
  <ds:schemaRefs>
    <ds:schemaRef ds:uri="http://purl.org/dc/elements/1.1/"/>
    <ds:schemaRef ds:uri="http://schemas.microsoft.com/office/2006/documentManagement/types"/>
    <ds:schemaRef ds:uri="http://purl.org/dc/dcmitype/"/>
    <ds:schemaRef ds:uri="71af3243-3dd4-4a8d-8c0d-dd76da1f02a5"/>
    <ds:schemaRef ds:uri="http://schemas.microsoft.com/office/2006/metadata/properties"/>
    <ds:schemaRef ds:uri="16c05727-aa75-4e4a-9b5f-8a80a1165891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579702B-25C7-40D7-9E29-7686B11A96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C0B241-13E5-418D-8920-D23491E2D2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Problemsolution cycle </Template>
  <TotalTime>0</TotalTime>
  <Words>242</Words>
  <Application>Microsoft Office PowerPoint</Application>
  <PresentationFormat>Widescreen</PresentationFormat>
  <Paragraphs>43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Tahoma</vt:lpstr>
      <vt:lpstr>Trebuchet MS</vt:lpstr>
      <vt:lpstr>Tw Cen MT</vt:lpstr>
      <vt:lpstr>Circuit</vt:lpstr>
      <vt:lpstr>Synthetic Genomics Data Generation And Evaluation For The Use Case Of Benchmarking Somatic Variant Calling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2023-07-04T11:36:04Z</dcterms:created>
  <dcterms:modified xsi:type="dcterms:W3CDTF">2023-07-06T06:58:11Z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